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quicktime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32918400"/>
  <p:notesSz cx="9144000" cy="6858000"/>
  <p:defaultTextStyle>
    <a:defPPr>
      <a:defRPr lang="en-US"/>
    </a:defPPr>
    <a:lvl1pPr marL="0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1pPr>
    <a:lvl2pPr marL="2037763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2pPr>
    <a:lvl3pPr marL="4075526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3pPr>
    <a:lvl4pPr marL="6113290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4pPr>
    <a:lvl5pPr marL="8151053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5pPr>
    <a:lvl6pPr marL="10188816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6pPr>
    <a:lvl7pPr marL="12226579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7pPr>
    <a:lvl8pPr marL="14264342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8pPr>
    <a:lvl9pPr marL="16302107" algn="l" defTabSz="2037763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8999" autoAdjust="0"/>
  </p:normalViewPr>
  <p:slideViewPr>
    <p:cSldViewPr snapToGrid="0" snapToObjects="1">
      <p:cViewPr>
        <p:scale>
          <a:sx n="30" d="100"/>
          <a:sy n="30" d="100"/>
        </p:scale>
        <p:origin x="2160" y="264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F29F4-BE03-2949-A7DD-2A3306C90452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514350"/>
            <a:ext cx="30003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DD1CF-3C74-DC41-8869-28A292984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1pPr>
    <a:lvl2pPr marL="2037763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2pPr>
    <a:lvl3pPr marL="4075526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3pPr>
    <a:lvl4pPr marL="6113290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4pPr>
    <a:lvl5pPr marL="8151053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5pPr>
    <a:lvl6pPr marL="10188816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6pPr>
    <a:lvl7pPr marL="12226579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7pPr>
    <a:lvl8pPr marL="14264342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8pPr>
    <a:lvl9pPr marL="16302107" algn="l" defTabSz="2037763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2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8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3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318265"/>
            <a:ext cx="864108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318265"/>
            <a:ext cx="2528316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0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4" y="21153122"/>
            <a:ext cx="32644080" cy="653796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4" y="13952225"/>
            <a:ext cx="32644080" cy="7200899"/>
          </a:xfrm>
        </p:spPr>
        <p:txBody>
          <a:bodyPr anchor="b"/>
          <a:lstStyle>
            <a:lvl1pPr marL="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1pPr>
            <a:lvl2pPr marL="2037763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075526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11329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05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816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57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342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10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7680964"/>
            <a:ext cx="16962120" cy="217246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7680964"/>
            <a:ext cx="16962120" cy="21724622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2" y="7368542"/>
            <a:ext cx="16968790" cy="3070859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63" indent="0">
              <a:buNone/>
              <a:defRPr sz="9000" b="1"/>
            </a:lvl2pPr>
            <a:lvl3pPr marL="4075526" indent="0">
              <a:buNone/>
              <a:defRPr sz="8100" b="1"/>
            </a:lvl3pPr>
            <a:lvl4pPr marL="6113290" indent="0">
              <a:buNone/>
              <a:defRPr sz="7200" b="1"/>
            </a:lvl4pPr>
            <a:lvl5pPr marL="8151053" indent="0">
              <a:buNone/>
              <a:defRPr sz="7200" b="1"/>
            </a:lvl5pPr>
            <a:lvl6pPr marL="10188816" indent="0">
              <a:buNone/>
              <a:defRPr sz="7200" b="1"/>
            </a:lvl6pPr>
            <a:lvl7pPr marL="12226579" indent="0">
              <a:buNone/>
              <a:defRPr sz="7200" b="1"/>
            </a:lvl7pPr>
            <a:lvl8pPr marL="14264342" indent="0">
              <a:buNone/>
              <a:defRPr sz="7200" b="1"/>
            </a:lvl8pPr>
            <a:lvl9pPr marL="16302107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2" y="10439401"/>
            <a:ext cx="16968790" cy="18966182"/>
          </a:xfrm>
        </p:spPr>
        <p:txBody>
          <a:bodyPr/>
          <a:lstStyle>
            <a:lvl1pPr>
              <a:defRPr sz="10700"/>
            </a:lvl1pPr>
            <a:lvl2pPr>
              <a:defRPr sz="90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7368542"/>
            <a:ext cx="16975455" cy="3070859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63" indent="0">
              <a:buNone/>
              <a:defRPr sz="9000" b="1"/>
            </a:lvl2pPr>
            <a:lvl3pPr marL="4075526" indent="0">
              <a:buNone/>
              <a:defRPr sz="8100" b="1"/>
            </a:lvl3pPr>
            <a:lvl4pPr marL="6113290" indent="0">
              <a:buNone/>
              <a:defRPr sz="7200" b="1"/>
            </a:lvl4pPr>
            <a:lvl5pPr marL="8151053" indent="0">
              <a:buNone/>
              <a:defRPr sz="7200" b="1"/>
            </a:lvl5pPr>
            <a:lvl6pPr marL="10188816" indent="0">
              <a:buNone/>
              <a:defRPr sz="7200" b="1"/>
            </a:lvl6pPr>
            <a:lvl7pPr marL="12226579" indent="0">
              <a:buNone/>
              <a:defRPr sz="7200" b="1"/>
            </a:lvl7pPr>
            <a:lvl8pPr marL="14264342" indent="0">
              <a:buNone/>
              <a:defRPr sz="7200" b="1"/>
            </a:lvl8pPr>
            <a:lvl9pPr marL="16302107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0439401"/>
            <a:ext cx="16975455" cy="18966182"/>
          </a:xfrm>
        </p:spPr>
        <p:txBody>
          <a:bodyPr/>
          <a:lstStyle>
            <a:lvl1pPr>
              <a:defRPr sz="10700"/>
            </a:lvl1pPr>
            <a:lvl2pPr>
              <a:defRPr sz="90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1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1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3" y="1310640"/>
            <a:ext cx="12634915" cy="5577840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4"/>
            <a:ext cx="21469350" cy="2809494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3" y="6888484"/>
            <a:ext cx="12634915" cy="22517102"/>
          </a:xfrm>
        </p:spPr>
        <p:txBody>
          <a:bodyPr/>
          <a:lstStyle>
            <a:lvl1pPr marL="0" indent="0">
              <a:buNone/>
              <a:defRPr sz="6200"/>
            </a:lvl1pPr>
            <a:lvl2pPr marL="2037763" indent="0">
              <a:buNone/>
              <a:defRPr sz="5300"/>
            </a:lvl2pPr>
            <a:lvl3pPr marL="4075526" indent="0">
              <a:buNone/>
              <a:defRPr sz="4400"/>
            </a:lvl3pPr>
            <a:lvl4pPr marL="6113290" indent="0">
              <a:buNone/>
              <a:defRPr sz="4000"/>
            </a:lvl4pPr>
            <a:lvl5pPr marL="8151053" indent="0">
              <a:buNone/>
              <a:defRPr sz="4000"/>
            </a:lvl5pPr>
            <a:lvl6pPr marL="10188816" indent="0">
              <a:buNone/>
              <a:defRPr sz="4000"/>
            </a:lvl6pPr>
            <a:lvl7pPr marL="12226579" indent="0">
              <a:buNone/>
              <a:defRPr sz="4000"/>
            </a:lvl7pPr>
            <a:lvl8pPr marL="14264342" indent="0">
              <a:buNone/>
              <a:defRPr sz="4000"/>
            </a:lvl8pPr>
            <a:lvl9pPr marL="16302107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1"/>
            <a:ext cx="23042880" cy="2720342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/>
          <a:lstStyle>
            <a:lvl1pPr marL="0" indent="0">
              <a:buNone/>
              <a:defRPr sz="14300"/>
            </a:lvl1pPr>
            <a:lvl2pPr marL="2037763" indent="0">
              <a:buNone/>
              <a:defRPr sz="12500"/>
            </a:lvl2pPr>
            <a:lvl3pPr marL="4075526" indent="0">
              <a:buNone/>
              <a:defRPr sz="10700"/>
            </a:lvl3pPr>
            <a:lvl4pPr marL="6113290" indent="0">
              <a:buNone/>
              <a:defRPr sz="9000"/>
            </a:lvl4pPr>
            <a:lvl5pPr marL="8151053" indent="0">
              <a:buNone/>
              <a:defRPr sz="9000"/>
            </a:lvl5pPr>
            <a:lvl6pPr marL="10188816" indent="0">
              <a:buNone/>
              <a:defRPr sz="9000"/>
            </a:lvl6pPr>
            <a:lvl7pPr marL="12226579" indent="0">
              <a:buNone/>
              <a:defRPr sz="9000"/>
            </a:lvl7pPr>
            <a:lvl8pPr marL="14264342" indent="0">
              <a:buNone/>
              <a:defRPr sz="9000"/>
            </a:lvl8pPr>
            <a:lvl9pPr marL="16302107" indent="0">
              <a:buNone/>
              <a:defRPr sz="9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22"/>
            <a:ext cx="23042880" cy="3863339"/>
          </a:xfrm>
        </p:spPr>
        <p:txBody>
          <a:bodyPr/>
          <a:lstStyle>
            <a:lvl1pPr marL="0" indent="0">
              <a:buNone/>
              <a:defRPr sz="6200"/>
            </a:lvl1pPr>
            <a:lvl2pPr marL="2037763" indent="0">
              <a:buNone/>
              <a:defRPr sz="5300"/>
            </a:lvl2pPr>
            <a:lvl3pPr marL="4075526" indent="0">
              <a:buNone/>
              <a:defRPr sz="4400"/>
            </a:lvl3pPr>
            <a:lvl4pPr marL="6113290" indent="0">
              <a:buNone/>
              <a:defRPr sz="4000"/>
            </a:lvl4pPr>
            <a:lvl5pPr marL="8151053" indent="0">
              <a:buNone/>
              <a:defRPr sz="4000"/>
            </a:lvl5pPr>
            <a:lvl6pPr marL="10188816" indent="0">
              <a:buNone/>
              <a:defRPr sz="4000"/>
            </a:lvl6pPr>
            <a:lvl7pPr marL="12226579" indent="0">
              <a:buNone/>
              <a:defRPr sz="4000"/>
            </a:lvl7pPr>
            <a:lvl8pPr marL="14264342" indent="0">
              <a:buNone/>
              <a:defRPr sz="4000"/>
            </a:lvl8pPr>
            <a:lvl9pPr marL="16302107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5486400"/>
          </a:xfrm>
          <a:prstGeom prst="rect">
            <a:avLst/>
          </a:prstGeom>
        </p:spPr>
        <p:txBody>
          <a:bodyPr vert="horz" lIns="407553" tIns="203776" rIns="407553" bIns="20377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7680964"/>
            <a:ext cx="34564320" cy="21724622"/>
          </a:xfrm>
          <a:prstGeom prst="rect">
            <a:avLst/>
          </a:prstGeom>
        </p:spPr>
        <p:txBody>
          <a:bodyPr vert="horz" lIns="407553" tIns="203776" rIns="407553" bIns="20377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30510482"/>
            <a:ext cx="8961120" cy="1752600"/>
          </a:xfrm>
          <a:prstGeom prst="rect">
            <a:avLst/>
          </a:prstGeom>
        </p:spPr>
        <p:txBody>
          <a:bodyPr vert="horz" lIns="407553" tIns="203776" rIns="407553" bIns="203776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55DA8-DB10-F84A-91F9-DFE2A4127543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30510482"/>
            <a:ext cx="12161520" cy="1752600"/>
          </a:xfrm>
          <a:prstGeom prst="rect">
            <a:avLst/>
          </a:prstGeom>
        </p:spPr>
        <p:txBody>
          <a:bodyPr vert="horz" lIns="407553" tIns="203776" rIns="407553" bIns="203776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30510482"/>
            <a:ext cx="8961120" cy="1752600"/>
          </a:xfrm>
          <a:prstGeom prst="rect">
            <a:avLst/>
          </a:prstGeom>
        </p:spPr>
        <p:txBody>
          <a:bodyPr vert="horz" lIns="407553" tIns="203776" rIns="407553" bIns="203776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683F2-52DE-A94B-A8D4-3A86706D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6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63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23" indent="-1528323" algn="l" defTabSz="2037763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365" indent="-1273602" algn="l" defTabSz="2037763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09" indent="-1018882" algn="l" defTabSz="2037763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172" indent="-1018882" algn="l" defTabSz="2037763" rtl="0" eaLnBrk="1" latinLnBrk="0" hangingPunct="1">
        <a:spcBef>
          <a:spcPct val="20000"/>
        </a:spcBef>
        <a:buFont typeface="Arial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69935" indent="-1018882" algn="l" defTabSz="2037763" rtl="0" eaLnBrk="1" latinLnBrk="0" hangingPunct="1">
        <a:spcBef>
          <a:spcPct val="20000"/>
        </a:spcBef>
        <a:buFont typeface="Arial"/>
        <a:buChar char="»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698" indent="-1018882" algn="l" defTabSz="2037763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461" indent="-1018882" algn="l" defTabSz="2037763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225" indent="-1018882" algn="l" defTabSz="2037763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0988" indent="-1018882" algn="l" defTabSz="2037763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63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26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290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053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816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79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342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107" algn="l" defTabSz="2037763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png"/><Relationship Id="rId24" Type="http://schemas.openxmlformats.org/officeDocument/2006/relationships/image" Target="../media/image19.png"/><Relationship Id="rId25" Type="http://schemas.openxmlformats.org/officeDocument/2006/relationships/image" Target="../media/image20.png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microsoft.com/office/2007/relationships/media" Target="../media/media1.mov"/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30" Type="http://schemas.openxmlformats.org/officeDocument/2006/relationships/image" Target="../media/image25.png"/><Relationship Id="rId31" Type="http://schemas.openxmlformats.org/officeDocument/2006/relationships/image" Target="../media/image26.png"/><Relationship Id="rId32" Type="http://schemas.openxmlformats.org/officeDocument/2006/relationships/image" Target="../media/image27.png"/><Relationship Id="rId9" Type="http://schemas.openxmlformats.org/officeDocument/2006/relationships/image" Target="../media/image6.emf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emf"/><Relationship Id="rId33" Type="http://schemas.openxmlformats.org/officeDocument/2006/relationships/image" Target="../media/image28.png"/><Relationship Id="rId34" Type="http://schemas.openxmlformats.org/officeDocument/2006/relationships/image" Target="../media/image29.png"/><Relationship Id="rId35" Type="http://schemas.openxmlformats.org/officeDocument/2006/relationships/image" Target="../media/image30.png"/><Relationship Id="rId36" Type="http://schemas.openxmlformats.org/officeDocument/2006/relationships/image" Target="../media/image31.png"/><Relationship Id="rId10" Type="http://schemas.openxmlformats.org/officeDocument/2006/relationships/image" Target="../media/image7.emf"/><Relationship Id="rId11" Type="http://schemas.openxmlformats.org/officeDocument/2006/relationships/oleObject" Target="../embeddings/oleObject1.bin"/><Relationship Id="rId12" Type="http://schemas.openxmlformats.org/officeDocument/2006/relationships/image" Target="../media/image1.emf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3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528" y="12146825"/>
            <a:ext cx="3787419" cy="3726843"/>
          </a:xfrm>
          <a:prstGeom prst="rect">
            <a:avLst/>
          </a:prstGeom>
        </p:spPr>
      </p:pic>
      <p:pic>
        <p:nvPicPr>
          <p:cNvPr id="8" name="oil_use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98" y="7203596"/>
            <a:ext cx="2898176" cy="6534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6" t="26991" r="5508" b="27328"/>
          <a:stretch>
            <a:fillRect/>
          </a:stretch>
        </p:blipFill>
        <p:spPr bwMode="auto">
          <a:xfrm rot="16200000">
            <a:off x="2165906" y="9115384"/>
            <a:ext cx="6858000" cy="277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4" y="20156528"/>
            <a:ext cx="698077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1" y="14366993"/>
            <a:ext cx="691902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7" y="25588826"/>
            <a:ext cx="74546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229735"/>
              </p:ext>
            </p:extLst>
          </p:nvPr>
        </p:nvGraphicFramePr>
        <p:xfrm>
          <a:off x="2527510" y="27518759"/>
          <a:ext cx="555159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11" imgW="1638300" imgH="241300" progId="Equation.3">
                  <p:embed/>
                </p:oleObj>
              </mc:Choice>
              <mc:Fallback>
                <p:oleObj name="Equation" r:id="rId11" imgW="163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510" y="27518759"/>
                        <a:ext cx="5551593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3110937" y="28403447"/>
            <a:ext cx="3159644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872" tIns="59436" rIns="118872" bIns="5943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Symbol" charset="0"/>
                <a:cs typeface="Symbol" charset="0"/>
              </a:rPr>
              <a:t>w</a:t>
            </a:r>
            <a:r>
              <a:rPr lang="en-US" dirty="0">
                <a:latin typeface="Calibri" charset="0"/>
              </a:rPr>
              <a:t> = 153.6 ± 0.4 Hz</a:t>
            </a:r>
          </a:p>
          <a:p>
            <a:pPr eaLnBrk="1" hangingPunct="1"/>
            <a:r>
              <a:rPr lang="en-US" dirty="0">
                <a:latin typeface="Symbol" charset="0"/>
                <a:cs typeface="Symbol" charset="0"/>
              </a:rPr>
              <a:t>g</a:t>
            </a:r>
            <a:r>
              <a:rPr lang="en-US" dirty="0">
                <a:latin typeface="Calibri" charset="0"/>
              </a:rPr>
              <a:t> = 4.27 ± 0.41 s</a:t>
            </a:r>
            <a:r>
              <a:rPr lang="en-US" baseline="30000" dirty="0">
                <a:latin typeface="Calibri" charset="0"/>
              </a:rPr>
              <a:t>-1</a:t>
            </a:r>
            <a:r>
              <a:rPr lang="en-US" dirty="0">
                <a:latin typeface="Calibri" charset="0"/>
              </a:rPr>
              <a:t> </a:t>
            </a:r>
          </a:p>
        </p:txBody>
      </p:sp>
      <p:pic>
        <p:nvPicPr>
          <p:cNvPr id="20" name="Picture 19" descr="Screen shot 2012-01-25 at 7.38.3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417" y="12866015"/>
            <a:ext cx="4560383" cy="7544597"/>
          </a:xfrm>
          <a:prstGeom prst="rect">
            <a:avLst/>
          </a:prstGeom>
        </p:spPr>
      </p:pic>
      <p:pic>
        <p:nvPicPr>
          <p:cNvPr id="21" name="Picture 20" descr="Screen shot 2012-01-25 at 7.40.26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764" y="18863168"/>
            <a:ext cx="4603036" cy="7615161"/>
          </a:xfrm>
          <a:prstGeom prst="rect">
            <a:avLst/>
          </a:prstGeom>
        </p:spPr>
      </p:pic>
      <p:pic>
        <p:nvPicPr>
          <p:cNvPr id="22" name="Picture 21" descr="Screen shot 2012-01-25 at 7.40.54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417" y="25593135"/>
            <a:ext cx="4563900" cy="75504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295983" y="10435870"/>
            <a:ext cx="3541770" cy="1505027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pPr algn="ctr"/>
            <a:r>
              <a:rPr lang="en-US" sz="4500" i="1" dirty="0">
                <a:solidFill>
                  <a:schemeClr val="accent6">
                    <a:lumMod val="75000"/>
                  </a:schemeClr>
                </a:solidFill>
              </a:rPr>
              <a:t>Leaking bottle in free fall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6444" y="4089311"/>
            <a:ext cx="6563703" cy="1566583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pPr algn="ctr"/>
            <a:r>
              <a:rPr lang="en-US" sz="4700" i="1" dirty="0">
                <a:solidFill>
                  <a:schemeClr val="accent6">
                    <a:lumMod val="75000"/>
                  </a:schemeClr>
                </a:solidFill>
              </a:rPr>
              <a:t>Dropping balloons containing different fluids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7999" y="19281871"/>
            <a:ext cx="6563703" cy="597087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pPr algn="ctr"/>
            <a:r>
              <a:rPr lang="en-US" sz="3100" i="1" dirty="0"/>
              <a:t>Measuring the coefficient of restitution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5391" y="24780877"/>
            <a:ext cx="6563703" cy="597087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3100" i="1" dirty="0"/>
              <a:t>Oscillations in a single bounce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8069" y="6159797"/>
            <a:ext cx="6283636" cy="520142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600" dirty="0">
                <a:latin typeface="Courier"/>
                <a:cs typeface="Courier"/>
              </a:rPr>
              <a:t>By  K. Counts and J.Williams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107967" y="12014515"/>
            <a:ext cx="4459589" cy="12280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By L. Freeman,</a:t>
            </a:r>
          </a:p>
          <a:p>
            <a:r>
              <a:rPr lang="en-US" sz="2400" dirty="0">
                <a:latin typeface="Courier"/>
                <a:cs typeface="Courier"/>
              </a:rPr>
              <a:t> R. Rivera and F. Vera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</a:p>
        </p:txBody>
      </p:sp>
      <p:pic>
        <p:nvPicPr>
          <p:cNvPr id="29" name="Picture 28" descr="Screen shot 2012-01-25 at 8.49.55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10" y="28365099"/>
            <a:ext cx="4971415" cy="4249872"/>
          </a:xfrm>
          <a:prstGeom prst="rect">
            <a:avLst/>
          </a:prstGeom>
        </p:spPr>
      </p:pic>
      <p:pic>
        <p:nvPicPr>
          <p:cNvPr id="30" name="Picture 29" descr="Screen shot 2012-01-25 at 8.50.25 P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737" y="28359353"/>
            <a:ext cx="5029059" cy="4299150"/>
          </a:xfrm>
          <a:prstGeom prst="rect">
            <a:avLst/>
          </a:prstGeom>
        </p:spPr>
      </p:pic>
      <p:pic>
        <p:nvPicPr>
          <p:cNvPr id="31" name="Picture 30" descr="Screen shot 2012-01-25 at 8.50.49 PM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596" y="28359353"/>
            <a:ext cx="5029057" cy="4299149"/>
          </a:xfrm>
          <a:prstGeom prst="rect">
            <a:avLst/>
          </a:prstGeom>
        </p:spPr>
      </p:pic>
      <p:pic>
        <p:nvPicPr>
          <p:cNvPr id="32" name="Picture 31" descr="Screen shot 2012-01-25 at 8.50.57 PM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990" y="28390651"/>
            <a:ext cx="4873997" cy="4166594"/>
          </a:xfrm>
          <a:prstGeom prst="rect">
            <a:avLst/>
          </a:prstGeom>
        </p:spPr>
      </p:pic>
      <p:pic>
        <p:nvPicPr>
          <p:cNvPr id="33" name="Picture 32" descr="Screen shot 2012-01-25 at 8.51.05 P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696" y="28330452"/>
            <a:ext cx="5011945" cy="4284519"/>
          </a:xfrm>
          <a:prstGeom prst="rect">
            <a:avLst/>
          </a:prstGeom>
        </p:spPr>
      </p:pic>
      <p:pic>
        <p:nvPicPr>
          <p:cNvPr id="34" name="Picture 33" descr="Screen shot 2012-01-25 at 8.51.11 PM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527" y="28217944"/>
            <a:ext cx="5281502" cy="45149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288496" y="27455939"/>
            <a:ext cx="21376975" cy="84330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4700" i="1" dirty="0">
                <a:solidFill>
                  <a:srgbClr val="E46C0A"/>
                </a:solidFill>
              </a:rPr>
              <a:t>Puck and bar </a:t>
            </a:r>
            <a:r>
              <a:rPr lang="en-US" sz="4700" dirty="0">
                <a:solidFill>
                  <a:srgbClr val="000000"/>
                </a:solidFill>
              </a:rPr>
              <a:t>(study of conservation of linear and angular momenta)</a:t>
            </a:r>
          </a:p>
        </p:txBody>
      </p:sp>
      <p:pic>
        <p:nvPicPr>
          <p:cNvPr id="36" name="Picture 35" descr="screen-capture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860" y="622340"/>
            <a:ext cx="8448246" cy="9671718"/>
          </a:xfrm>
          <a:prstGeom prst="rect">
            <a:avLst/>
          </a:prstGeom>
        </p:spPr>
      </p:pic>
      <p:pic>
        <p:nvPicPr>
          <p:cNvPr id="39" name="Picture 38" descr="Screen shot 2012-01-25 at 9.00.30 PM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433" y="23601755"/>
            <a:ext cx="3917004" cy="3917004"/>
          </a:xfrm>
          <a:prstGeom prst="rect">
            <a:avLst/>
          </a:prstGeom>
        </p:spPr>
      </p:pic>
      <p:pic>
        <p:nvPicPr>
          <p:cNvPr id="40" name="Picture 39" descr="Screen shot 2012-01-25 at 9.00.36 PM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946" y="23575470"/>
            <a:ext cx="3942156" cy="3942156"/>
          </a:xfrm>
          <a:prstGeom prst="rect">
            <a:avLst/>
          </a:prstGeom>
        </p:spPr>
      </p:pic>
      <p:pic>
        <p:nvPicPr>
          <p:cNvPr id="41" name="Picture 40" descr="Screen shot 2012-01-25 at 8.53.33 PM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085" y="23577160"/>
            <a:ext cx="3887903" cy="3887903"/>
          </a:xfrm>
          <a:prstGeom prst="rect">
            <a:avLst/>
          </a:prstGeom>
        </p:spPr>
      </p:pic>
      <p:pic>
        <p:nvPicPr>
          <p:cNvPr id="42" name="Picture 41" descr="Screen shot 2012-01-25 at 9.00.40 PM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726" y="23577159"/>
            <a:ext cx="4031952" cy="4031952"/>
          </a:xfrm>
          <a:prstGeom prst="rect">
            <a:avLst/>
          </a:prstGeom>
        </p:spPr>
      </p:pic>
      <p:pic>
        <p:nvPicPr>
          <p:cNvPr id="43" name="Picture 42" descr="Screen shot 2012-01-25 at 8.53.40 PM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319" y="23533704"/>
            <a:ext cx="3846486" cy="384648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36110" y="22681724"/>
            <a:ext cx="21376975" cy="84330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4700" i="1" dirty="0">
                <a:solidFill>
                  <a:srgbClr val="E46C0A"/>
                </a:solidFill>
              </a:rPr>
              <a:t>Crosswind </a:t>
            </a:r>
            <a:r>
              <a:rPr lang="en-US" sz="4700" dirty="0">
                <a:solidFill>
                  <a:srgbClr val="000000"/>
                </a:solidFill>
              </a:rPr>
              <a:t>(study of two dimensional motion and air resistance)</a:t>
            </a:r>
            <a:endParaRPr lang="en-US" sz="4700" i="1" dirty="0">
              <a:solidFill>
                <a:srgbClr val="00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26970" y="23697029"/>
            <a:ext cx="3057444" cy="27813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306759" y="10409353"/>
            <a:ext cx="3787418" cy="1320362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600" dirty="0">
                <a:latin typeface="Courier"/>
                <a:cs typeface="Courier"/>
              </a:rPr>
              <a:t>By G. Denicolo, </a:t>
            </a:r>
          </a:p>
          <a:p>
            <a:pPr marL="445770" indent="-445770">
              <a:buAutoNum type="alphaUcPeriod"/>
            </a:pPr>
            <a:r>
              <a:rPr lang="en-US" sz="2600" dirty="0">
                <a:latin typeface="Courier"/>
                <a:cs typeface="Courier"/>
              </a:rPr>
              <a:t>Kobayashi, and </a:t>
            </a:r>
          </a:p>
          <a:p>
            <a:r>
              <a:rPr lang="en-US" sz="2600" dirty="0">
                <a:latin typeface="Courier"/>
                <a:cs typeface="Courier"/>
              </a:rPr>
              <a:t>C. Nakamura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975699" y="24415890"/>
            <a:ext cx="2514300" cy="2059025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No water leaks as  bottle falls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08543" y="2914977"/>
            <a:ext cx="22227162" cy="5290679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4800" dirty="0">
                <a:latin typeface="American Typewriter"/>
                <a:cs typeface="American Typewriter"/>
              </a:rPr>
              <a:t>Video analysis is a technique that allows for detailed study of all motion parameters and is a successful complementary activity to the traditional labs. It is particularly useful to analyze phenomena that cannot be easily reproduced in our classrooms. These are </a:t>
            </a:r>
            <a:r>
              <a:rPr lang="en-US" sz="4800" dirty="0" smtClean="0">
                <a:latin typeface="American Typewriter"/>
                <a:cs typeface="American Typewriter"/>
              </a:rPr>
              <a:t>some experiments </a:t>
            </a:r>
            <a:r>
              <a:rPr lang="en-US" sz="4800" dirty="0">
                <a:latin typeface="American Typewriter"/>
                <a:cs typeface="American Typewriter"/>
              </a:rPr>
              <a:t>performed at the Live Photo Physics workshop (June 2011, RIT</a:t>
            </a:r>
            <a:r>
              <a:rPr lang="en-US" sz="4800" dirty="0" smtClean="0">
                <a:latin typeface="American Typewriter"/>
                <a:cs typeface="American Typewriter"/>
              </a:rPr>
              <a:t>), and other examples from </a:t>
            </a:r>
            <a:r>
              <a:rPr lang="en-US" sz="4800" dirty="0">
                <a:latin typeface="American Typewriter"/>
                <a:cs typeface="American Typewriter"/>
              </a:rPr>
              <a:t>their website http://livephoto.rit.edu. </a:t>
            </a:r>
            <a:r>
              <a:rPr lang="en-US" sz="4800" dirty="0">
                <a:latin typeface="American Typewriter"/>
                <a:cs typeface="American Typewriter"/>
              </a:rPr>
              <a:t>At SCCC, video analysis was first introduced in our physics labs in 2012.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49719" y="8708483"/>
            <a:ext cx="10893414" cy="1566583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4700" i="1" dirty="0">
                <a:solidFill>
                  <a:srgbClr val="E46C0A"/>
                </a:solidFill>
              </a:rPr>
              <a:t>Transition between sliding and rolling friction for a bicycle wheel</a:t>
            </a:r>
          </a:p>
        </p:txBody>
      </p:sp>
      <p:pic>
        <p:nvPicPr>
          <p:cNvPr id="50" name="Picture 49" descr="Screen shot 2012-01-25 at 10.01.44 PM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14" y="23588219"/>
            <a:ext cx="4020895" cy="40208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20397" y="10355071"/>
            <a:ext cx="7576190" cy="7907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231217" y="8206501"/>
            <a:ext cx="7429715" cy="7721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616034" y="8206502"/>
            <a:ext cx="7400597" cy="7721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920397" y="18274715"/>
            <a:ext cx="7526348" cy="4205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128273" y="15928220"/>
            <a:ext cx="7656590" cy="4199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660932" y="15928220"/>
            <a:ext cx="7400597" cy="43913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08775" y="15070515"/>
            <a:ext cx="3789174" cy="362346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772996" y="12656196"/>
            <a:ext cx="723801" cy="13665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72996" y="15224489"/>
            <a:ext cx="723801" cy="13665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426921" y="10929873"/>
            <a:ext cx="723801" cy="13665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10530" y="17194022"/>
            <a:ext cx="3809868" cy="364901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0781974" y="17909151"/>
            <a:ext cx="723801" cy="13665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83478" y="20377370"/>
            <a:ext cx="651025" cy="4329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189148" y="22917326"/>
            <a:ext cx="561226" cy="3728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3133316" y="10409353"/>
            <a:ext cx="0" cy="119511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5607202" y="8710107"/>
            <a:ext cx="723801" cy="13665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3025314" y="8710107"/>
            <a:ext cx="723801" cy="1366528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1707081" y="8176148"/>
            <a:ext cx="0" cy="119511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1142432" y="8368421"/>
            <a:ext cx="0" cy="119511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9496587" y="20182012"/>
            <a:ext cx="13795431" cy="1720471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5200" dirty="0"/>
              <a:t>Cases 1 &amp; 2: sliding + rolling friction.</a:t>
            </a:r>
          </a:p>
          <a:p>
            <a:r>
              <a:rPr lang="en-US" sz="5200" dirty="0"/>
              <a:t>Case 3: rolling friction took over when </a:t>
            </a:r>
            <a:r>
              <a:rPr lang="en-US" sz="5200"/>
              <a:t>μ</a:t>
            </a:r>
            <a:r>
              <a:rPr lang="en-US" sz="5200" baseline="-25000"/>
              <a:t>r</a:t>
            </a:r>
            <a:r>
              <a:rPr lang="en-US" sz="5200" dirty="0"/>
              <a:t> ≈  0.2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79104" y="20948222"/>
            <a:ext cx="3787418" cy="920252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600" dirty="0">
                <a:latin typeface="Book Antiqua"/>
                <a:cs typeface="Book Antiqua"/>
              </a:rPr>
              <a:t>Movie with 240 frames per second.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3293995" y="14135600"/>
            <a:ext cx="6097901" cy="520142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Position of red dot in respect to CM.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3657309" y="17793699"/>
            <a:ext cx="6097901" cy="520142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Angular speed of red dot in respect to CM.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625885" y="21914468"/>
            <a:ext cx="3434121" cy="520142"/>
          </a:xfrm>
          <a:prstGeom prst="rect">
            <a:avLst/>
          </a:prstGeom>
          <a:noFill/>
        </p:spPr>
        <p:txBody>
          <a:bodyPr wrap="square" lIns="118872" tIns="59436" rIns="118872" bIns="59436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Linear speed of CM.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475" y="-271986"/>
            <a:ext cx="33305640" cy="3197798"/>
          </a:xfrm>
          <a:prstGeom prst="rect">
            <a:avLst/>
          </a:prstGeom>
          <a:noFill/>
        </p:spPr>
        <p:txBody>
          <a:bodyPr wrap="square" lIns="118872" tIns="59436" rIns="118872" bIns="59436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20000" b="1" spc="65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Physics with video analysis</a:t>
            </a:r>
          </a:p>
        </p:txBody>
      </p:sp>
    </p:spTree>
    <p:extLst>
      <p:ext uri="{BB962C8B-B14F-4D97-AF65-F5344CB8AC3E}">
        <p14:creationId xmlns:p14="http://schemas.microsoft.com/office/powerpoint/2010/main" val="15578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248</Words>
  <Application>Microsoft Macintosh PowerPoint</Application>
  <PresentationFormat>Custom</PresentationFormat>
  <Paragraphs>31</Paragraphs>
  <Slides>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American Typewriter</vt:lpstr>
      <vt:lpstr>Book Antiqua</vt:lpstr>
      <vt:lpstr>Calibri</vt:lpstr>
      <vt:lpstr>Courier</vt:lpstr>
      <vt:lpstr>ＭＳ Ｐゴシック</vt:lpstr>
      <vt:lpstr>Symbol</vt:lpstr>
      <vt:lpstr>Arial</vt:lpstr>
      <vt:lpstr>Office Theme</vt:lpstr>
      <vt:lpstr>Equation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Glenda Denicolo</dc:creator>
  <cp:lastModifiedBy>Glenda DeNicolo</cp:lastModifiedBy>
  <cp:revision>43</cp:revision>
  <cp:lastPrinted>2018-01-16T17:22:43Z</cp:lastPrinted>
  <dcterms:created xsi:type="dcterms:W3CDTF">2012-01-26T00:02:27Z</dcterms:created>
  <dcterms:modified xsi:type="dcterms:W3CDTF">2018-01-16T17:22:45Z</dcterms:modified>
</cp:coreProperties>
</file>